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753600" cy="7315200"/>
  <p:notesSz cx="6858000" cy="9144000"/>
  <p:embeddedFontLst>
    <p:embeddedFont>
      <p:font typeface="Calibri (MS)" panose="020F0502020204030204" pitchFamily="34" charset="0"/>
      <p:regular r:id="rId12"/>
    </p:embeddedFont>
    <p:embeddedFont>
      <p:font typeface="Calibri (MS) Bold" panose="020F0702030404030204" pitchFamily="34" charset="0"/>
      <p:regular r:id="rId13"/>
      <p:bold r:id="rId14"/>
    </p:embeddedFont>
    <p:embeddedFont>
      <p:font typeface="Calibri (MS) Italics" panose="020F05020202040A0204" pitchFamily="34" charset="0"/>
      <p:regular r:id="rId15"/>
      <p:italic r:id="rId16"/>
    </p:embeddedFont>
    <p:embeddedFont>
      <p:font typeface="Times New Roman Bold Italics" panose="020207030605050903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3" autoAdjust="0"/>
  </p:normalViewPr>
  <p:slideViewPr>
    <p:cSldViewPr>
      <p:cViewPr varScale="1">
        <p:scale>
          <a:sx n="99" d="100"/>
          <a:sy n="99" d="100"/>
        </p:scale>
        <p:origin x="2008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99803" y="485380"/>
            <a:ext cx="2953994" cy="2417352"/>
          </a:xfrm>
          <a:custGeom>
            <a:avLst/>
            <a:gdLst/>
            <a:ahLst/>
            <a:cxnLst/>
            <a:rect l="l" t="t" r="r" b="b"/>
            <a:pathLst>
              <a:path w="2953994" h="2417352">
                <a:moveTo>
                  <a:pt x="0" y="0"/>
                </a:moveTo>
                <a:lnTo>
                  <a:pt x="2953994" y="0"/>
                </a:lnTo>
                <a:lnTo>
                  <a:pt x="2953994" y="2417352"/>
                </a:lnTo>
                <a:lnTo>
                  <a:pt x="0" y="2417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31520" y="3249011"/>
            <a:ext cx="8595360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Domestic-Content-Aligned Solar + Storage</a:t>
            </a:r>
          </a:p>
          <a:p>
            <a:pPr marL="439273" lvl="1" indent="-219637" algn="l">
              <a:lnSpc>
                <a:spcPts val="4095"/>
              </a:lnSpc>
              <a:buFont typeface="Arial"/>
              <a:buChar char="•"/>
            </a:pPr>
            <a:r>
              <a:rPr lang="en-US" sz="3413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Procurement &amp; Development Platform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79120" y="4929854"/>
            <a:ext cx="7817710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4"/>
              </a:lnSpc>
            </a:pPr>
            <a:r>
              <a:rPr lang="en-US" sz="1920" b="1" i="1" dirty="0">
                <a:solidFill>
                  <a:srgbClr val="1C2143"/>
                </a:solidFill>
                <a:latin typeface="Times New Roman Bold Italics"/>
                <a:ea typeface="Times New Roman Bold Italics"/>
                <a:cs typeface="Times New Roman Bold Italics"/>
                <a:sym typeface="Times New Roman Bold Italics"/>
              </a:rPr>
              <a:t>Bringing the promise of the green economy and green jobs to forgotten people in forgotten places.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37475" y="6114707"/>
            <a:ext cx="4278649" cy="448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 dirty="0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PROPRIETARY &amp; CONFIDENTIAL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b="1">
                  <a:solidFill>
                    <a:srgbClr val="1C214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Closing &amp; Contact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20" y="1704975"/>
            <a:ext cx="7559812" cy="501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7"/>
              </a:lnSpc>
            </a:pPr>
            <a:r>
              <a:rPr lang="en-US" sz="2331" b="1" dirty="0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 Platform Built for This Market</a:t>
            </a:r>
          </a:p>
          <a:p>
            <a:pPr algn="l">
              <a:lnSpc>
                <a:spcPts val="2797"/>
              </a:lnSpc>
            </a:pP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marL="300057" lvl="1" indent="-150028" algn="l">
              <a:lnSpc>
                <a:spcPts val="3805"/>
              </a:lnSpc>
              <a:buFont typeface="Arial"/>
              <a:buChar char="•"/>
            </a:pP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Domestic content is permanent.</a:t>
            </a:r>
          </a:p>
          <a:p>
            <a:pPr marL="300057" lvl="1" indent="-150028" algn="l">
              <a:lnSpc>
                <a:spcPts val="3805"/>
              </a:lnSpc>
              <a:buFont typeface="Arial"/>
              <a:buChar char="•"/>
            </a:pP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Procurement determines finance ability.</a:t>
            </a:r>
          </a:p>
          <a:p>
            <a:pPr marL="300057" lvl="1" indent="-150028" algn="l">
              <a:lnSpc>
                <a:spcPts val="3805"/>
              </a:lnSpc>
              <a:buFont typeface="Arial"/>
              <a:buChar char="•"/>
            </a:pP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Early engagement creates advantage.</a:t>
            </a:r>
          </a:p>
          <a:p>
            <a:pPr marL="300057" lvl="1" indent="-150028" algn="l">
              <a:lnSpc>
                <a:spcPts val="2797"/>
              </a:lnSpc>
            </a:pP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marL="300057" lvl="1" indent="-150028" algn="l">
              <a:lnSpc>
                <a:spcPts val="2797"/>
              </a:lnSpc>
            </a:pPr>
            <a:r>
              <a:rPr lang="en-US" sz="2331" b="1" dirty="0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Keith Mathis</a:t>
            </a: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 — Co-Founder / Co-CEO</a:t>
            </a:r>
          </a:p>
          <a:p>
            <a:pPr marL="300057" lvl="1" indent="-150028" algn="l">
              <a:lnSpc>
                <a:spcPts val="2797"/>
              </a:lnSpc>
            </a:pPr>
            <a:r>
              <a:rPr lang="en-US" sz="2331" dirty="0" err="1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Keith.mathis@NSAIenergy.com</a:t>
            </a: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 | 858-945-6747</a:t>
            </a:r>
          </a:p>
          <a:p>
            <a:pPr marL="300057" lvl="1" indent="-150028" algn="l">
              <a:lnSpc>
                <a:spcPts val="2797"/>
              </a:lnSpc>
            </a:pP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marL="300057" lvl="1" indent="-150028" algn="l">
              <a:lnSpc>
                <a:spcPts val="2797"/>
              </a:lnSpc>
            </a:pPr>
            <a:r>
              <a:rPr lang="en-US" sz="2331" b="1" dirty="0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Karen Mathis</a:t>
            </a: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 — Co-Founder / Co-CEO</a:t>
            </a:r>
          </a:p>
          <a:p>
            <a:pPr marL="300057" lvl="1" indent="-150028" algn="l">
              <a:lnSpc>
                <a:spcPts val="2797"/>
              </a:lnSpc>
            </a:pPr>
            <a:r>
              <a:rPr lang="en-US" sz="2331" dirty="0" err="1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Karen.mathis.NSAIenergy@gmail.com</a:t>
            </a: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 | 858-945-6819</a:t>
            </a:r>
          </a:p>
          <a:p>
            <a:pPr marL="300057" lvl="1" indent="-150028" algn="l">
              <a:lnSpc>
                <a:spcPts val="2797"/>
              </a:lnSpc>
            </a:pPr>
            <a:r>
              <a:rPr lang="en-US" sz="2331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marL="300057" lvl="1" indent="-150028" algn="l">
              <a:lnSpc>
                <a:spcPts val="2797"/>
              </a:lnSpc>
            </a:pPr>
            <a:r>
              <a:rPr lang="en-US" sz="2331" dirty="0" err="1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www.nsaienergydevelopment.com</a:t>
            </a:r>
            <a:endParaRPr lang="en-US" sz="2331" dirty="0">
              <a:solidFill>
                <a:srgbClr val="1C2143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b="1">
                  <a:solidFill>
                    <a:srgbClr val="1C214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Leadership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14258" y="2511896"/>
            <a:ext cx="8595360" cy="158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984" b="1" dirty="0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Keith Mathis </a:t>
            </a:r>
          </a:p>
          <a:p>
            <a:pPr algn="l">
              <a:lnSpc>
                <a:spcPts val="2380"/>
              </a:lnSpc>
            </a:pPr>
            <a:r>
              <a:rPr lang="en-US" sz="1984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Co-Founder / Co-CEO</a:t>
            </a:r>
          </a:p>
          <a:p>
            <a:pPr algn="l">
              <a:lnSpc>
                <a:spcPts val="2380"/>
              </a:lnSpc>
            </a:pPr>
            <a:endParaRPr lang="en-US" sz="1984" dirty="0">
              <a:solidFill>
                <a:srgbClr val="1C2143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2380"/>
              </a:lnSpc>
            </a:pPr>
            <a:r>
              <a:rPr lang="en-US" sz="1984" b="1" dirty="0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Karen Mathis </a:t>
            </a:r>
          </a:p>
          <a:p>
            <a:pPr algn="l">
              <a:lnSpc>
                <a:spcPts val="2380"/>
              </a:lnSpc>
            </a:pPr>
            <a:r>
              <a:rPr lang="en-US" sz="1984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Co-Founder / Co-CEO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0697" y="1748485"/>
            <a:ext cx="5979081" cy="74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559" b="1" dirty="0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Founder-Led, Execution-Focused Leadership</a:t>
            </a:r>
          </a:p>
          <a:p>
            <a:pPr algn="l">
              <a:lnSpc>
                <a:spcPts val="3071"/>
              </a:lnSpc>
            </a:pPr>
            <a:endParaRPr lang="en-US" sz="2559" b="1" dirty="0">
              <a:solidFill>
                <a:srgbClr val="1C2143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0697" y="4452861"/>
            <a:ext cx="7160257" cy="2227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6"/>
              </a:lnSpc>
            </a:pPr>
            <a:r>
              <a:rPr lang="en-US" sz="1920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30+ years serving major utilities and energy stakeholders</a:t>
            </a:r>
          </a:p>
          <a:p>
            <a:pPr algn="l">
              <a:lnSpc>
                <a:spcPts val="3456"/>
              </a:lnSpc>
            </a:pPr>
            <a:r>
              <a:rPr lang="en-US" sz="1920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Deep experience in regulated, mission-critical environments</a:t>
            </a:r>
          </a:p>
          <a:p>
            <a:pPr algn="l">
              <a:lnSpc>
                <a:spcPts val="3456"/>
              </a:lnSpc>
            </a:pPr>
            <a:r>
              <a:rPr lang="en-US" sz="1920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Proven execution across infrastructure, procurement, and compliance</a:t>
            </a:r>
          </a:p>
          <a:p>
            <a:pPr algn="l">
              <a:lnSpc>
                <a:spcPts val="3456"/>
              </a:lnSpc>
            </a:pPr>
            <a:r>
              <a:rPr lang="en-US" sz="1920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Long-term, stewardship-driven leadership</a:t>
            </a:r>
          </a:p>
          <a:p>
            <a:pPr algn="l">
              <a:lnSpc>
                <a:spcPts val="2304"/>
              </a:lnSpc>
            </a:pPr>
            <a:endParaRPr lang="en-US" sz="1920" dirty="0">
              <a:solidFill>
                <a:srgbClr val="1C2143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Certifications &amp; Authorization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2280" y="1721120"/>
            <a:ext cx="8595360" cy="415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7"/>
              </a:lnSpc>
            </a:pPr>
            <a:r>
              <a:rPr lang="en-US" sz="2389" b="1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Credentials That De-Risk Projects</a:t>
            </a:r>
          </a:p>
          <a:p>
            <a:pPr algn="l">
              <a:lnSpc>
                <a:spcPts val="2867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3670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FERC Authorization (Market-Based Rate Authority)</a:t>
            </a:r>
          </a:p>
          <a:p>
            <a:pPr algn="l">
              <a:lnSpc>
                <a:spcPts val="3670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Diverse Business Enterprise (DBE)</a:t>
            </a:r>
          </a:p>
          <a:p>
            <a:pPr algn="l">
              <a:lnSpc>
                <a:spcPts val="3670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SBA / SBD</a:t>
            </a:r>
          </a:p>
          <a:p>
            <a:pPr algn="l">
              <a:lnSpc>
                <a:spcPts val="3670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ACORE</a:t>
            </a:r>
          </a:p>
          <a:p>
            <a:pPr algn="l">
              <a:lnSpc>
                <a:spcPts val="3670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SEIA</a:t>
            </a:r>
          </a:p>
          <a:p>
            <a:pPr algn="l">
              <a:lnSpc>
                <a:spcPts val="2867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2867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These credentials enable direct market participation, trusted counterparties, and accelerated execution.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b="1">
                  <a:solidFill>
                    <a:srgbClr val="1C214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Brand Evolution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20" y="1286616"/>
            <a:ext cx="8595360" cy="512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7"/>
              </a:lnSpc>
            </a:pPr>
            <a:r>
              <a:rPr lang="en-US" sz="2389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2867"/>
              </a:lnSpc>
            </a:pPr>
            <a:r>
              <a:rPr lang="en-US" sz="2389" b="1" dirty="0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Foundation</a:t>
            </a:r>
          </a:p>
          <a:p>
            <a:pPr algn="l">
              <a:lnSpc>
                <a:spcPts val="2867"/>
              </a:lnSpc>
            </a:pPr>
            <a:r>
              <a:rPr lang="en-US" sz="2389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Built deep utility and infrastructure execution capability through decades of work in regulated environments.</a:t>
            </a:r>
          </a:p>
          <a:p>
            <a:pPr algn="l">
              <a:lnSpc>
                <a:spcPts val="2867"/>
              </a:lnSpc>
            </a:pPr>
            <a:r>
              <a:rPr lang="en-US" sz="2389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2867"/>
              </a:lnSpc>
            </a:pPr>
            <a:r>
              <a:rPr lang="en-US" sz="2389" b="1" dirty="0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Expansion</a:t>
            </a:r>
          </a:p>
          <a:p>
            <a:pPr algn="l">
              <a:lnSpc>
                <a:spcPts val="2867"/>
              </a:lnSpc>
            </a:pPr>
            <a:r>
              <a:rPr lang="en-US" sz="2389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Formalized market access through FERC authorization and national certifications, enabling direct engagement with off-takers, utilities, and government partners.</a:t>
            </a:r>
          </a:p>
          <a:p>
            <a:pPr algn="l">
              <a:lnSpc>
                <a:spcPts val="2867"/>
              </a:lnSpc>
            </a:pPr>
            <a:r>
              <a:rPr lang="en-US" sz="2389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2867"/>
              </a:lnSpc>
            </a:pPr>
            <a:r>
              <a:rPr lang="en-US" sz="2389" b="1" dirty="0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Today</a:t>
            </a:r>
          </a:p>
          <a:p>
            <a:pPr algn="l">
              <a:lnSpc>
                <a:spcPts val="2867"/>
              </a:lnSpc>
            </a:pPr>
            <a:r>
              <a:rPr lang="en-US" sz="2389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An integrated procurement and development platform designed for domestic content, </a:t>
            </a:r>
            <a:r>
              <a:rPr lang="en-US" sz="2389" dirty="0" err="1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financeability</a:t>
            </a:r>
            <a:r>
              <a:rPr lang="en-US" sz="2389" dirty="0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, and schedule certainty — built for the current market reality.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b="1">
                  <a:solidFill>
                    <a:srgbClr val="1C214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Investment Thesis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20" y="1695450"/>
            <a:ext cx="8595360" cy="417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7"/>
              </a:lnSpc>
            </a:pPr>
            <a:r>
              <a:rPr lang="en-US" sz="2389" b="1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Procurement Risk Is Now Capital Risk</a:t>
            </a:r>
          </a:p>
          <a:p>
            <a:pPr algn="l">
              <a:lnSpc>
                <a:spcPts val="2867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Domestic content requirements materially affect tax credit value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Supply chain certainty directly impacts financing and schedules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Fragmented procurement increases diligence and execution risk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Early, integrated procurement materially improves outcomes</a:t>
            </a:r>
          </a:p>
          <a:p>
            <a:pPr algn="l">
              <a:lnSpc>
                <a:spcPts val="2867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2867"/>
              </a:lnSpc>
            </a:pPr>
            <a:endParaRPr lang="en-US" sz="2389">
              <a:solidFill>
                <a:srgbClr val="1C2143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2867"/>
              </a:lnSpc>
            </a:pPr>
            <a:r>
              <a:rPr lang="en-US" sz="2389" b="1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NSAI exists to remove these risks before capital is committed.</a:t>
            </a:r>
          </a:p>
          <a:p>
            <a:pPr algn="l">
              <a:lnSpc>
                <a:spcPts val="2867"/>
              </a:lnSpc>
            </a:pPr>
            <a:endParaRPr lang="en-US" sz="2389" b="1">
              <a:solidFill>
                <a:srgbClr val="1C2143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Platform Advantage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31520" y="1813947"/>
            <a:ext cx="8595360" cy="3630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7"/>
              </a:lnSpc>
            </a:pPr>
            <a:r>
              <a:rPr lang="en-US" sz="2389" b="1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 Procurement Platform Designed to Survive Diligence</a:t>
            </a:r>
          </a:p>
          <a:p>
            <a:pPr algn="l">
              <a:lnSpc>
                <a:spcPts val="2867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Integrated solar + storage procurement under one accountable counterparty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Domestic-content-aligned and FTA-compliant supply strategies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Procurement structured to meet lender and investor standards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Schedule certainty during constrained construction windows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Early engagement reduces re-papering and execution friction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b="1">
                  <a:solidFill>
                    <a:srgbClr val="1C214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Current Commercial Offering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31520" y="1817904"/>
            <a:ext cx="6879469" cy="506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56"/>
              </a:lnSpc>
            </a:pPr>
            <a:r>
              <a:rPr lang="en-US" sz="1963" b="1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NSAI Delivers Today</a:t>
            </a:r>
          </a:p>
          <a:p>
            <a:pPr algn="l">
              <a:lnSpc>
                <a:spcPts val="2356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2356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1963" b="1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Solar Modules</a:t>
            </a:r>
          </a:p>
          <a:p>
            <a:pPr algn="l">
              <a:lnSpc>
                <a:spcPts val="3204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– American-made modules</a:t>
            </a:r>
          </a:p>
          <a:p>
            <a:pPr algn="l">
              <a:lnSpc>
                <a:spcPts val="3204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– Moroccan-manufactured modules (FTA / tariff-advantaged)</a:t>
            </a:r>
          </a:p>
          <a:p>
            <a:pPr algn="l">
              <a:lnSpc>
                <a:spcPts val="2356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2356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1963" b="1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Trackers (American-Made)</a:t>
            </a:r>
          </a:p>
          <a:p>
            <a:pPr algn="l">
              <a:lnSpc>
                <a:spcPts val="3204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– Single-axis</a:t>
            </a:r>
          </a:p>
          <a:p>
            <a:pPr algn="l">
              <a:lnSpc>
                <a:spcPts val="3204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– Dual-axis</a:t>
            </a:r>
          </a:p>
          <a:p>
            <a:pPr algn="l">
              <a:lnSpc>
                <a:spcPts val="2356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3204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</a:t>
            </a:r>
            <a:r>
              <a:rPr lang="en-US" sz="1963" b="1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Energy Storage</a:t>
            </a:r>
          </a:p>
          <a:p>
            <a:pPr algn="l">
              <a:lnSpc>
                <a:spcPts val="3204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– Integrated solar + storage procurement</a:t>
            </a:r>
          </a:p>
          <a:p>
            <a:pPr algn="l">
              <a:lnSpc>
                <a:spcPts val="2356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2356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All offerings are aligned with compliance, finance ability, and </a:t>
            </a:r>
          </a:p>
          <a:p>
            <a:pPr algn="l">
              <a:lnSpc>
                <a:spcPts val="2356"/>
              </a:lnSpc>
            </a:pPr>
            <a:r>
              <a:rPr lang="en-US" sz="1963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schedule certainty — not commodity sales.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b="1">
                  <a:solidFill>
                    <a:srgbClr val="1C214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R&amp;D - Not Selling Today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20" y="1695450"/>
            <a:ext cx="8595360" cy="3449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7"/>
              </a:lnSpc>
            </a:pPr>
            <a:r>
              <a:rPr lang="en-US" sz="2389" b="1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Disciplined Focus on Execution</a:t>
            </a:r>
          </a:p>
          <a:p>
            <a:pPr algn="l">
              <a:lnSpc>
                <a:spcPts val="2867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3670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Wind to Energy — </a:t>
            </a:r>
            <a:r>
              <a:rPr lang="en-US" sz="2389" i="1">
                <a:solidFill>
                  <a:srgbClr val="1C2143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Exploratory / future evaluation only</a:t>
            </a:r>
          </a:p>
          <a:p>
            <a:pPr algn="l">
              <a:lnSpc>
                <a:spcPts val="3670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Wind to Hydrogen — </a:t>
            </a:r>
            <a:r>
              <a:rPr lang="en-US" sz="2389" i="1">
                <a:solidFill>
                  <a:srgbClr val="1C2143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Exploratory / future evaluation only</a:t>
            </a:r>
          </a:p>
          <a:p>
            <a:pPr algn="l">
              <a:lnSpc>
                <a:spcPts val="2867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No current revenue assumptions.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No near-term execution claims.</a:t>
            </a:r>
          </a:p>
          <a:p>
            <a:pPr algn="l">
              <a:lnSpc>
                <a:spcPts val="3899"/>
              </a:lnSpc>
            </a:pPr>
            <a:r>
              <a:rPr lang="en-US" sz="2389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Innovation evaluated responsibly through partnerships and R&amp;D.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680" y="292951"/>
            <a:ext cx="8778240" cy="1219200"/>
            <a:chOff x="0" y="0"/>
            <a:chExt cx="11704320" cy="1625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4320" cy="1625600"/>
            </a:xfrm>
            <a:custGeom>
              <a:avLst/>
              <a:gdLst/>
              <a:ahLst/>
              <a:cxnLst/>
              <a:rect l="l" t="t" r="r" b="b"/>
              <a:pathLst>
                <a:path w="11704320" h="162560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1704320" cy="172085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631"/>
                </a:lnSpc>
              </a:pPr>
              <a:r>
                <a:rPr lang="en-US" sz="4693" b="1">
                  <a:solidFill>
                    <a:srgbClr val="1C2143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Why Investors Partner with NSAI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9120" y="1685925"/>
            <a:ext cx="8442960" cy="4234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0"/>
              </a:lnSpc>
            </a:pPr>
            <a:r>
              <a:rPr lang="en-US" sz="3042" b="1">
                <a:solidFill>
                  <a:srgbClr val="1C214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Protecting Capital, Tax Credits, and Timelines</a:t>
            </a:r>
          </a:p>
          <a:p>
            <a:pPr algn="l">
              <a:lnSpc>
                <a:spcPts val="3650"/>
              </a:lnSpc>
            </a:pPr>
            <a:r>
              <a:rPr lang="en-US" sz="3042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 </a:t>
            </a:r>
          </a:p>
          <a:p>
            <a:pPr algn="l">
              <a:lnSpc>
                <a:spcPts val="4380"/>
              </a:lnSpc>
            </a:pPr>
            <a:r>
              <a:rPr lang="en-US" sz="3042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Procurement aligned with diligence requirements</a:t>
            </a:r>
          </a:p>
          <a:p>
            <a:pPr algn="l">
              <a:lnSpc>
                <a:spcPts val="4380"/>
              </a:lnSpc>
            </a:pPr>
            <a:r>
              <a:rPr lang="en-US" sz="3042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Reduced eligibility and compliance risk</a:t>
            </a:r>
          </a:p>
          <a:p>
            <a:pPr algn="l">
              <a:lnSpc>
                <a:spcPts val="4380"/>
              </a:lnSpc>
            </a:pPr>
            <a:r>
              <a:rPr lang="en-US" sz="3042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Improved time-to-NTP and execution certainty</a:t>
            </a:r>
          </a:p>
          <a:p>
            <a:pPr algn="l">
              <a:lnSpc>
                <a:spcPts val="4380"/>
              </a:lnSpc>
            </a:pPr>
            <a:r>
              <a:rPr lang="en-US" sz="3042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Scalable, repeatable platform model</a:t>
            </a:r>
          </a:p>
          <a:p>
            <a:pPr algn="l">
              <a:lnSpc>
                <a:spcPts val="4380"/>
              </a:lnSpc>
            </a:pPr>
            <a:r>
              <a:rPr lang="en-US" sz="3042">
                <a:solidFill>
                  <a:srgbClr val="1C2143"/>
                </a:solidFill>
                <a:latin typeface="Calibri (MS)"/>
                <a:ea typeface="Calibri (MS)"/>
                <a:cs typeface="Calibri (MS)"/>
                <a:sym typeface="Calibri (MS)"/>
              </a:rPr>
              <a:t>• Clear accountability across procurement and development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520</Words>
  <Application>Microsoft Macintosh PowerPoint</Application>
  <PresentationFormat>Custom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(MS) Italics</vt:lpstr>
      <vt:lpstr>Times New Roman Bold Italics</vt:lpstr>
      <vt:lpstr>Calibri (MS) Bold</vt:lpstr>
      <vt:lpstr>Calibri (MS)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NSAI_Investor_Deck_Draft-10.pptx</dc:title>
  <cp:lastModifiedBy>Karen Mathis</cp:lastModifiedBy>
  <cp:revision>5</cp:revision>
  <dcterms:created xsi:type="dcterms:W3CDTF">2006-08-16T00:00:00Z</dcterms:created>
  <dcterms:modified xsi:type="dcterms:W3CDTF">2026-01-08T05:52:27Z</dcterms:modified>
  <dc:identifier>DAG8pRGf0Bc</dc:identifier>
</cp:coreProperties>
</file>